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876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Naturalist badge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</a:t>
            </a:r>
            <a:r>
              <a:rPr lang="en-GB" dirty="0" smtClean="0"/>
              <a:t>Cleo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173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424" y="701355"/>
            <a:ext cx="8610600" cy="1293028"/>
          </a:xfrm>
        </p:spPr>
        <p:txBody>
          <a:bodyPr/>
          <a:lstStyle/>
          <a:p>
            <a:r>
              <a:rPr lang="en-GB" dirty="0" smtClean="0"/>
              <a:t>6 trees</a:t>
            </a:r>
            <a:br>
              <a:rPr lang="en-GB" dirty="0" smtClean="0"/>
            </a:br>
            <a:r>
              <a:rPr lang="en-GB" dirty="0" smtClean="0"/>
              <a:t>woodland trust website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2450346"/>
            <a:ext cx="1745066" cy="980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2178" y="2206674"/>
            <a:ext cx="246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</a:rPr>
              <a:t>Lawson Cypress</a:t>
            </a:r>
            <a:endParaRPr lang="en-GB" u="sng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2178" y="2575921"/>
            <a:ext cx="3648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Tall furry plant, one of UK’s most popular garden plant . It has a hot resistant wood which is popular in Japan for coffins and shrines.</a:t>
            </a:r>
            <a:endParaRPr lang="en-GB" sz="12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67731" y="3761116"/>
            <a:ext cx="1824600" cy="102505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23630" y="3631891"/>
            <a:ext cx="181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</a:rPr>
              <a:t>Dogwood</a:t>
            </a:r>
            <a:endParaRPr lang="en-GB" u="sng" dirty="0">
              <a:solidFill>
                <a:schemeClr val="accent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3630" y="3989840"/>
            <a:ext cx="2676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Understated until the colder months when it bursts into colour . The timber is SO hard it can be used for crucifixes.</a:t>
            </a:r>
            <a:endParaRPr lang="en-GB" sz="1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31" y="5041595"/>
            <a:ext cx="1861211" cy="104562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44039" y="4913573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</a:rPr>
              <a:t>Willow</a:t>
            </a:r>
            <a:endParaRPr lang="en-GB" u="sng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34241" y="5564407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mtClean="0"/>
          </a:p>
          <a:p>
            <a:endParaRPr lang="en-GB" smtClean="0"/>
          </a:p>
          <a:p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2023630" y="5130562"/>
            <a:ext cx="2806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  <a:p>
            <a:r>
              <a:rPr lang="en-GB" sz="1200" dirty="0" smtClean="0"/>
              <a:t>Huge</a:t>
            </a:r>
            <a:r>
              <a:rPr lang="en-GB" sz="1200" dirty="0"/>
              <a:t>, sweeping and romantic, the white willow is a typical weeping willow. Spot it at riversides with leaves draped in the water where it feeds and shelters native wildlife.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560279" y="2361439"/>
            <a:ext cx="36317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The yew is one of the longest-lived native species in Europe. This has made it a symbol of death ,</a:t>
            </a:r>
            <a:r>
              <a:rPr lang="en-GB" sz="1200" dirty="0" smtClean="0"/>
              <a:t> </a:t>
            </a:r>
            <a:r>
              <a:rPr lang="en-GB" sz="1200" dirty="0"/>
              <a:t>but it provides food and shelter for woodland </a:t>
            </a:r>
            <a:r>
              <a:rPr lang="en-GB" sz="1200" dirty="0" smtClean="0"/>
              <a:t>animals, like woodpeckers. Has </a:t>
            </a:r>
            <a:r>
              <a:rPr lang="en-GB" sz="1200" dirty="0" smtClean="0">
                <a:solidFill>
                  <a:schemeClr val="accent6"/>
                </a:solidFill>
              </a:rPr>
              <a:t>poisonous red berries.</a:t>
            </a:r>
            <a:endParaRPr lang="en-GB" sz="1200" dirty="0">
              <a:solidFill>
                <a:schemeClr val="accent6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880" y="2492217"/>
            <a:ext cx="1596003" cy="89663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626415" y="207896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</a:rPr>
              <a:t>Yew</a:t>
            </a:r>
            <a:endParaRPr lang="en-GB" u="sng" dirty="0">
              <a:solidFill>
                <a:schemeClr val="accent1"/>
              </a:solidFill>
            </a:endParaRPr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181" y="3767647"/>
            <a:ext cx="1691399" cy="950224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8512580" y="3565018"/>
            <a:ext cx="196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</a:rPr>
              <a:t>Norway Spruce</a:t>
            </a:r>
            <a:endParaRPr lang="en-GB" u="sng" dirty="0">
              <a:solidFill>
                <a:schemeClr val="accent1"/>
              </a:solidFill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8464883" y="3904837"/>
            <a:ext cx="3379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Festive, useful, </a:t>
            </a:r>
            <a:r>
              <a:rPr lang="en-GB" sz="1200" dirty="0"/>
              <a:t>squirrel food. </a:t>
            </a:r>
          </a:p>
          <a:p>
            <a:r>
              <a:rPr lang="en-GB" sz="1200" dirty="0" smtClean="0"/>
              <a:t>Made </a:t>
            </a:r>
            <a:r>
              <a:rPr lang="en-GB" sz="1200" dirty="0"/>
              <a:t>popular by Prince Albert, Norway spruce is a familiar non-native, with friendly winter colour and a value to native wildlife</a:t>
            </a:r>
            <a:r>
              <a:rPr lang="en-GB" sz="1200" dirty="0" smtClean="0"/>
              <a:t>. It is also used for Christmas trees.</a:t>
            </a:r>
            <a:endParaRPr lang="en-GB" sz="1200" dirty="0"/>
          </a:p>
        </p:txBody>
      </p:sp>
      <p:sp>
        <p:nvSpPr>
          <p:cNvPr id="1036" name="Rectangle 1035"/>
          <p:cNvSpPr/>
          <p:nvPr/>
        </p:nvSpPr>
        <p:spPr>
          <a:xfrm rot="10800000" flipV="1">
            <a:off x="8453888" y="5382022"/>
            <a:ext cx="3677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D</a:t>
            </a:r>
            <a:r>
              <a:rPr lang="en-GB" sz="1200" dirty="0" smtClean="0"/>
              <a:t>elicate</a:t>
            </a:r>
            <a:r>
              <a:rPr lang="en-GB" sz="1200" dirty="0"/>
              <a:t>, colourful. The spindle is at its loveliest in autumn when its leaves turn russet and its pink and orange fruits ripen. Wildlife loves its leaves and </a:t>
            </a:r>
            <a:r>
              <a:rPr lang="en-GB" sz="1200" dirty="0" smtClean="0"/>
              <a:t>fruit</a:t>
            </a:r>
            <a:endParaRPr lang="en-GB" sz="1200" dirty="0"/>
          </a:p>
        </p:txBody>
      </p:sp>
      <p:pic>
        <p:nvPicPr>
          <p:cNvPr id="1037" name="Picture 10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1488" y="5048158"/>
            <a:ext cx="1589582" cy="1141769"/>
          </a:xfrm>
          <a:prstGeom prst="rect">
            <a:avLst/>
          </a:prstGeom>
        </p:spPr>
      </p:pic>
      <p:sp>
        <p:nvSpPr>
          <p:cNvPr id="1039" name="TextBox 1038"/>
          <p:cNvSpPr txBox="1"/>
          <p:nvPr/>
        </p:nvSpPr>
        <p:spPr>
          <a:xfrm>
            <a:off x="8440323" y="5048158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>
                <a:solidFill>
                  <a:schemeClr val="accent1"/>
                </a:solidFill>
              </a:rPr>
              <a:t>Spindle</a:t>
            </a:r>
          </a:p>
        </p:txBody>
      </p:sp>
    </p:spTree>
    <p:extLst>
      <p:ext uri="{BB962C8B-B14F-4D97-AF65-F5344CB8AC3E}">
        <p14:creationId xmlns:p14="http://schemas.microsoft.com/office/powerpoint/2010/main" xmlns="" val="69465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625" y="-57584"/>
            <a:ext cx="8610600" cy="1293028"/>
          </a:xfrm>
        </p:spPr>
        <p:txBody>
          <a:bodyPr/>
          <a:lstStyle/>
          <a:p>
            <a:r>
              <a:rPr lang="en-GB" dirty="0" smtClean="0"/>
              <a:t>6 birds</a:t>
            </a:r>
            <a:br>
              <a:rPr lang="en-GB" dirty="0" smtClean="0"/>
            </a:br>
            <a:r>
              <a:rPr lang="en-GB" dirty="0" err="1" smtClean="0"/>
              <a:t>rspb</a:t>
            </a:r>
            <a:r>
              <a:rPr lang="en-GB" dirty="0" smtClean="0"/>
              <a:t> website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3" y="1912954"/>
            <a:ext cx="1206081" cy="1206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024" y="1543622"/>
            <a:ext cx="1338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u="sng">
                <a:solidFill>
                  <a:srgbClr val="FFFF00"/>
                </a:solidFill>
              </a:defRPr>
            </a:lvl1pPr>
          </a:lstStyle>
          <a:p>
            <a:r>
              <a:rPr lang="en-GB" dirty="0"/>
              <a:t>Little owl</a:t>
            </a:r>
          </a:p>
        </p:txBody>
      </p:sp>
      <p:sp>
        <p:nvSpPr>
          <p:cNvPr id="6" name="Rectangle 5"/>
          <p:cNvSpPr/>
          <p:nvPr/>
        </p:nvSpPr>
        <p:spPr>
          <a:xfrm rot="10800000" flipV="1">
            <a:off x="1389600" y="1872539"/>
            <a:ext cx="301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It </a:t>
            </a:r>
            <a:r>
              <a:rPr lang="en-GB" sz="1200" dirty="0">
                <a:solidFill>
                  <a:srgbClr val="FFFF00"/>
                </a:solidFill>
              </a:rPr>
              <a:t>can be seen in the daylight, usually perching on a tree branch, telegraph pole or rock. It will bob its head up and down when alarmed. In flight it has long, rounded wings, rapid wingbeats and </a:t>
            </a:r>
            <a:r>
              <a:rPr lang="en-GB" sz="1200" dirty="0" smtClean="0">
                <a:solidFill>
                  <a:srgbClr val="FFFF00"/>
                </a:solidFill>
              </a:rPr>
              <a:t>flies.</a:t>
            </a:r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3" y="3872328"/>
            <a:ext cx="1572883" cy="8089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442201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00"/>
                </a:solidFill>
              </a:rPr>
              <a:t>Aquatic warbler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43823" y="3329199"/>
            <a:ext cx="4356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The </a:t>
            </a:r>
            <a:r>
              <a:rPr lang="en-GB" sz="1200" dirty="0">
                <a:solidFill>
                  <a:srgbClr val="FFFF00"/>
                </a:solidFill>
              </a:rPr>
              <a:t>aquatic warbler is a regular but scarce autumn migrant to certain areas in southern Britain, visiting on its way between breeding grounds in eastern Europe and its winter home in West Africa.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43823" y="4005351"/>
            <a:ext cx="3838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FFFF00"/>
                </a:solidFill>
              </a:rPr>
              <a:t>The colour , yellow-brown </a:t>
            </a:r>
            <a:r>
              <a:rPr lang="en-GB" sz="1200" dirty="0">
                <a:solidFill>
                  <a:srgbClr val="FFFF00"/>
                </a:solidFill>
              </a:rPr>
              <a:t>and streaked than the similar sedge warbler with a distinct yellow crown stripe.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093" y="5172989"/>
            <a:ext cx="2105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00"/>
                </a:solidFill>
              </a:rPr>
              <a:t>Bar-tailed godwit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73" y="5745090"/>
            <a:ext cx="1637504" cy="842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07893" y="5202300"/>
            <a:ext cx="36850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The bar-tailed godwit is a long-billed, long-legged wading bird which visits UK shores for the winter. Most usually seen in its grey-brown winter plumage, birds in spring may show their full rich chestnut breeding plumage. In flight it shows a white patch stretching from the rump up the back, narrowing to a point.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22753" y="1139478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 smtClean="0">
                <a:solidFill>
                  <a:srgbClr val="FFFF00"/>
                </a:solidFill>
              </a:rPr>
              <a:t>Bearded tit</a:t>
            </a:r>
            <a:endParaRPr lang="en-GB" u="sng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619" y="1558188"/>
            <a:ext cx="1129748" cy="58105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122367" y="1221696"/>
            <a:ext cx="25700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The bearded tit is a Schedule 1 species. They are brown, long-tailed birds, usually seen flying rapidly across the top of a </a:t>
            </a:r>
            <a:r>
              <a:rPr lang="en-GB" sz="1200" dirty="0" err="1">
                <a:solidFill>
                  <a:srgbClr val="FFFF00"/>
                </a:solidFill>
              </a:rPr>
              <a:t>reedbed</a:t>
            </a:r>
            <a:r>
              <a:rPr lang="en-GB" sz="1200" dirty="0">
                <a:solidFill>
                  <a:srgbClr val="FFFF00"/>
                </a:solidFill>
              </a:rPr>
              <a:t>. Males have black 'moustaches' rather than 'beards'.</a:t>
            </a:r>
          </a:p>
          <a:p>
            <a:endParaRPr lang="en-GB" sz="1200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130" y="3291797"/>
            <a:ext cx="1229529" cy="8265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531051" y="2034908"/>
            <a:ext cx="20520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sz="1200" dirty="0">
                <a:solidFill>
                  <a:srgbClr val="FFFF00"/>
                </a:solidFill>
              </a:rPr>
              <a:t>The avocet is a distinctively-patterned black and white wader with a long up-curved </a:t>
            </a:r>
            <a:r>
              <a:rPr lang="en-GB" sz="1200" dirty="0" smtClean="0">
                <a:solidFill>
                  <a:srgbClr val="FFFF00"/>
                </a:solidFill>
              </a:rPr>
              <a:t>beak.</a:t>
            </a:r>
            <a:endParaRPr lang="en-GB" sz="12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97270" y="2912071"/>
            <a:ext cx="18202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sz="1200" dirty="0" smtClean="0">
                <a:solidFill>
                  <a:srgbClr val="FFFF00"/>
                </a:solidFill>
              </a:rPr>
              <a:t> they eat Aquatic </a:t>
            </a:r>
            <a:r>
              <a:rPr lang="en-GB" sz="1200" dirty="0">
                <a:solidFill>
                  <a:srgbClr val="FFFF00"/>
                </a:solidFill>
              </a:rPr>
              <a:t>insects and their larvae, crustaceans and worms.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13090" y="4776242"/>
            <a:ext cx="1243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smtClean="0">
                <a:solidFill>
                  <a:srgbClr val="FFFF00"/>
                </a:solidFill>
              </a:rPr>
              <a:t>Bittern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90805" y="2468191"/>
            <a:ext cx="39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846204" y="5206870"/>
            <a:ext cx="1432859" cy="7369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33440" y="4757491"/>
            <a:ext cx="3001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The bittern is a thickset heron with all-over bright, pale, buffy-brown plumage covered with dark streaks and bars. It flies on broad, rounded, bowed wings. A secretive bird, very difficult to see, as it moves silently through reeds at water's edge, looking for fish.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97216" y="2960504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FFFF00"/>
                </a:solidFill>
              </a:rPr>
              <a:t>Avocet</a:t>
            </a:r>
            <a:endParaRPr lang="en-GB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83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786" y="-53982"/>
            <a:ext cx="8610600" cy="1293028"/>
          </a:xfrm>
        </p:spPr>
        <p:txBody>
          <a:bodyPr/>
          <a:lstStyle/>
          <a:p>
            <a:r>
              <a:rPr lang="en-GB" dirty="0" smtClean="0"/>
              <a:t>6 wild flowers</a:t>
            </a:r>
            <a:br>
              <a:rPr lang="en-GB" dirty="0" smtClean="0"/>
            </a:br>
            <a:r>
              <a:rPr lang="en-GB" dirty="0" smtClean="0"/>
              <a:t>wildlife trusts website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7749" y="1779431"/>
            <a:ext cx="334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A pale member of the violet family sometimes known as ‘milk violet’, the fen violet has a delicate and unassuming appearance. A real specialist of the wetland habitat, this species has seen a massive decline in population due to habitat loss and draining of wetland habitats.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28" y="950893"/>
            <a:ext cx="2426898" cy="702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883" y="42887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err="1" smtClean="0">
                <a:solidFill>
                  <a:srgbClr val="002060"/>
                </a:solidFill>
              </a:rPr>
              <a:t>Ven</a:t>
            </a:r>
            <a:r>
              <a:rPr lang="en-GB" b="1" u="sng" dirty="0" smtClean="0">
                <a:solidFill>
                  <a:srgbClr val="002060"/>
                </a:solidFill>
              </a:rPr>
              <a:t> violet</a:t>
            </a:r>
            <a:endParaRPr lang="en-GB" b="1" u="sng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97" y="4289072"/>
            <a:ext cx="3065253" cy="8876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119" y="365552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FFFF00"/>
                </a:solidFill>
              </a:rPr>
              <a:t>Pyramidal orchid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749" y="5409846"/>
            <a:ext cx="35612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The Pyramidal orchid lives up to its name - look for a bright </a:t>
            </a:r>
            <a:r>
              <a:rPr lang="en-GB" sz="1200" dirty="0" err="1">
                <a:solidFill>
                  <a:srgbClr val="FFFF00"/>
                </a:solidFill>
              </a:rPr>
              <a:t>pinky</a:t>
            </a:r>
            <a:r>
              <a:rPr lang="en-GB" sz="1200" dirty="0">
                <a:solidFill>
                  <a:srgbClr val="FFFF00"/>
                </a:solidFill>
              </a:rPr>
              <a:t>-purple, densely packed pyramid of flowers atop a green stem. It likes chalk grassland, sand dunes, roadside verges and quarries</a:t>
            </a:r>
            <a:r>
              <a:rPr lang="en-GB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7392" y="3892282"/>
            <a:ext cx="2600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00"/>
                </a:solidFill>
              </a:rPr>
              <a:t>Common cow-wheat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895796" y="4516720"/>
            <a:ext cx="3103585" cy="8987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44722" y="5556347"/>
            <a:ext cx="3308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</a:rPr>
              <a:t>Common cow-wheat is a delicate </a:t>
            </a:r>
            <a:r>
              <a:rPr lang="en-GB" sz="1200" dirty="0" smtClean="0">
                <a:solidFill>
                  <a:srgbClr val="FFFF00"/>
                </a:solidFill>
              </a:rPr>
              <a:t>plant </a:t>
            </a:r>
            <a:r>
              <a:rPr lang="en-GB" sz="1200" dirty="0">
                <a:solidFill>
                  <a:srgbClr val="FFFF00"/>
                </a:solidFill>
              </a:rPr>
              <a:t>that brightens up the edges of acid woodland and heaths with deep golden flowers in the summer.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799" y="1092840"/>
            <a:ext cx="2625576" cy="7603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37572" y="53626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00"/>
                </a:solidFill>
              </a:rPr>
              <a:t>Chiltern gentian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2608" y="1582341"/>
            <a:ext cx="29128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200" dirty="0">
                <a:solidFill>
                  <a:srgbClr val="FFFF00"/>
                </a:solidFill>
              </a:rPr>
              <a:t>Considered to be one of the prettiest gentians, the Chiltern gentian is a rare plant that is only found in the UK. It likes chalk grasslands, its purple, trumpet-shaped flowers blooming from August.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086" y="4505371"/>
            <a:ext cx="2639968" cy="7644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82198" y="4024852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>
                <a:solidFill>
                  <a:srgbClr val="FFFF00"/>
                </a:solidFill>
              </a:rPr>
              <a:t>Rosebay </a:t>
            </a:r>
            <a:r>
              <a:rPr lang="en-GB" u="sng" dirty="0" err="1" smtClean="0">
                <a:solidFill>
                  <a:srgbClr val="FFFF00"/>
                </a:solidFill>
              </a:rPr>
              <a:t>Willowherb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69346" y="5023048"/>
            <a:ext cx="30681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200" dirty="0">
                <a:solidFill>
                  <a:srgbClr val="FFFF00"/>
                </a:solidFill>
              </a:rPr>
              <a:t>A tall plant, Rosebay </a:t>
            </a:r>
            <a:r>
              <a:rPr lang="en-GB" sz="1200" dirty="0" err="1">
                <a:solidFill>
                  <a:srgbClr val="FFFF00"/>
                </a:solidFill>
              </a:rPr>
              <a:t>willowherb</a:t>
            </a:r>
            <a:r>
              <a:rPr lang="en-GB" sz="1200" dirty="0">
                <a:solidFill>
                  <a:srgbClr val="FFFF00"/>
                </a:solidFill>
              </a:rPr>
              <a:t> is a successful </a:t>
            </a:r>
            <a:r>
              <a:rPr lang="en-GB" sz="1200" dirty="0" smtClean="0">
                <a:solidFill>
                  <a:srgbClr val="FFFF00"/>
                </a:solidFill>
              </a:rPr>
              <a:t>coloniser, </a:t>
            </a:r>
            <a:r>
              <a:rPr lang="en-GB" sz="1200" dirty="0">
                <a:solidFill>
                  <a:srgbClr val="FFFF00"/>
                </a:solidFill>
              </a:rPr>
              <a:t>it can form dense stands of bright pink flower spikes on disturbed ground, such as woodland clearings, verges and waste ground.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646" y="1471485"/>
            <a:ext cx="2174921" cy="62982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71614" y="995597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00"/>
                </a:solidFill>
              </a:rPr>
              <a:t>Bluebell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84091" y="1915087"/>
            <a:ext cx="2679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 dirty="0">
              <a:solidFill>
                <a:srgbClr val="FFFF00"/>
              </a:solidFill>
            </a:endParaRPr>
          </a:p>
          <a:p>
            <a:r>
              <a:rPr lang="en-GB" sz="1200" dirty="0">
                <a:solidFill>
                  <a:srgbClr val="FFFF00"/>
                </a:solidFill>
              </a:rPr>
              <a:t>In April and May, our ancient woodlands are </a:t>
            </a:r>
            <a:r>
              <a:rPr lang="en-GB" sz="1200" dirty="0" smtClean="0">
                <a:solidFill>
                  <a:srgbClr val="FFFF00"/>
                </a:solidFill>
              </a:rPr>
              <a:t>bursting </a:t>
            </a:r>
            <a:r>
              <a:rPr lang="en-GB" sz="1200" dirty="0">
                <a:solidFill>
                  <a:srgbClr val="FFFF00"/>
                </a:solidFill>
              </a:rPr>
              <a:t>with the much-loved, nodding heads of the Bluebell. Millions of bulbs can exist in just one wood, giving rise to the 'blue carpets' that are a springtime joy.</a:t>
            </a:r>
          </a:p>
        </p:txBody>
      </p:sp>
    </p:spTree>
    <p:extLst>
      <p:ext uri="{BB962C8B-B14F-4D97-AF65-F5344CB8AC3E}">
        <p14:creationId xmlns:p14="http://schemas.microsoft.com/office/powerpoint/2010/main" xmlns="" val="21837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274</TotalTime>
  <Words>737</Words>
  <Application>Microsoft Office PowerPoint</Application>
  <PresentationFormat>Custom</PresentationFormat>
  <Paragraphs>53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Vapor Trail</vt:lpstr>
      <vt:lpstr>Naturalist badge</vt:lpstr>
      <vt:lpstr>6 trees woodland trust website</vt:lpstr>
      <vt:lpstr>6 birds rspb website</vt:lpstr>
      <vt:lpstr>6 wild flowers wildlife trusts website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Naturalist badge</dc:title>
  <dc:creator>Duncan Colyer</dc:creator>
  <cp:lastModifiedBy>Catherine</cp:lastModifiedBy>
  <cp:revision>31</cp:revision>
  <dcterms:created xsi:type="dcterms:W3CDTF">2020-04-20T12:16:36Z</dcterms:created>
  <dcterms:modified xsi:type="dcterms:W3CDTF">2020-04-28T20:50:59Z</dcterms:modified>
</cp:coreProperties>
</file>